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36" r:id="rId3"/>
    <p:sldId id="321" r:id="rId4"/>
    <p:sldId id="350" r:id="rId5"/>
    <p:sldId id="345" r:id="rId6"/>
    <p:sldId id="344" r:id="rId7"/>
    <p:sldId id="346" r:id="rId8"/>
    <p:sldId id="362" r:id="rId9"/>
    <p:sldId id="347" r:id="rId10"/>
    <p:sldId id="348" r:id="rId11"/>
    <p:sldId id="310" r:id="rId12"/>
    <p:sldId id="349" r:id="rId13"/>
    <p:sldId id="363" r:id="rId14"/>
    <p:sldId id="361" r:id="rId15"/>
    <p:sldId id="364" r:id="rId16"/>
    <p:sldId id="305" r:id="rId17"/>
    <p:sldId id="351" r:id="rId18"/>
    <p:sldId id="357" r:id="rId19"/>
    <p:sldId id="352" r:id="rId20"/>
    <p:sldId id="353" r:id="rId21"/>
    <p:sldId id="354" r:id="rId22"/>
    <p:sldId id="358" r:id="rId23"/>
    <p:sldId id="360" r:id="rId24"/>
    <p:sldId id="365" r:id="rId25"/>
    <p:sldId id="359" r:id="rId26"/>
    <p:sldId id="35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33"/>
    <a:srgbClr val="00CC00"/>
    <a:srgbClr val="99CCFF"/>
    <a:srgbClr val="008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3" autoAdjust="0"/>
    <p:restoredTop sz="99856" autoAdjust="0"/>
  </p:normalViewPr>
  <p:slideViewPr>
    <p:cSldViewPr snapToGrid="0">
      <p:cViewPr varScale="1">
        <p:scale>
          <a:sx n="132" d="100"/>
          <a:sy n="132" d="100"/>
        </p:scale>
        <p:origin x="83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98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6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omic Sans MS" pitchFamily="66" charset="0"/>
              </a:defRPr>
            </a:lvl1pPr>
            <a:lvl2pPr>
              <a:buSzPct val="100000"/>
              <a:defRPr>
                <a:latin typeface="Comic Sans MS" pitchFamily="66" charset="0"/>
              </a:defRPr>
            </a:lvl2pPr>
            <a:lvl3pPr>
              <a:buSzPct val="100000"/>
              <a:defRPr>
                <a:latin typeface="Comic Sans MS" pitchFamily="66" charset="0"/>
              </a:defRPr>
            </a:lvl3pPr>
            <a:lvl4pPr>
              <a:buSzPct val="100000"/>
              <a:defRPr>
                <a:latin typeface="Comic Sans MS" pitchFamily="66" charset="0"/>
              </a:defRPr>
            </a:lvl4pPr>
            <a:lvl5pPr>
              <a:buSzPct val="100000"/>
              <a:defRPr>
                <a:latin typeface="Comic Sans MS" pitchFamily="66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F289B4-9B5B-45EA-80A8-E5B08E8DCE2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hc.haskell.org/trac/ghc" TargetMode="External"/><Relationship Id="rId2" Type="http://schemas.openxmlformats.org/officeDocument/2006/relationships/hyperlink" Target="mailto:ghc-devs@haskell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habricator.haskell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59809"/>
            <a:ext cx="8229600" cy="2674961"/>
          </a:xfrm>
        </p:spPr>
        <p:txBody>
          <a:bodyPr>
            <a:normAutofit/>
          </a:bodyPr>
          <a:lstStyle/>
          <a:p>
            <a:r>
              <a:rPr lang="en-GB" sz="6600" cap="none" dirty="0">
                <a:latin typeface="Comic Sans MS" pitchFamily="66" charset="0"/>
              </a:rPr>
              <a:t>The state of GHC</a:t>
            </a:r>
            <a:endParaRPr lang="en-US" sz="6600" cap="none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784" y="4000438"/>
            <a:ext cx="8270544" cy="215470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sz="3200" dirty="0">
                <a:latin typeface="Comic Sans MS" pitchFamily="66" charset="0"/>
              </a:rPr>
              <a:t>Simon Peyton Jones</a:t>
            </a:r>
          </a:p>
          <a:p>
            <a:pPr>
              <a:spcAft>
                <a:spcPts val="600"/>
              </a:spcAft>
            </a:pPr>
            <a:r>
              <a:rPr lang="en-GB" sz="3200" dirty="0">
                <a:latin typeface="Comic Sans MS" pitchFamily="66" charset="0"/>
              </a:rPr>
              <a:t>Microsoft Research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September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GHC 8.2</a:t>
            </a:r>
            <a:br>
              <a:rPr lang="en-GB" dirty="0"/>
            </a:br>
            <a:r>
              <a:rPr lang="en-GB" dirty="0"/>
              <a:t>(early 2017)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516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Mainly a consolidation release</a:t>
            </a:r>
          </a:p>
          <a:p>
            <a:pPr lvl="1"/>
            <a:r>
              <a:rPr lang="de-DE" sz="3200" dirty="0"/>
              <a:t>Fix bugs introduced by the 8.0 step-change</a:t>
            </a:r>
          </a:p>
          <a:p>
            <a:pPr lvl="1"/>
            <a:r>
              <a:rPr lang="de-DE" sz="3200" dirty="0"/>
              <a:t>Improve </a:t>
            </a:r>
            <a:r>
              <a:rPr lang="de-DE" sz="3200" dirty="0">
                <a:solidFill>
                  <a:srgbClr val="FFC000"/>
                </a:solidFill>
              </a:rPr>
              <a:t>performance</a:t>
            </a:r>
            <a:r>
              <a:rPr lang="de-DE" sz="3200" dirty="0"/>
              <a:t> of the compiler itself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722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Improvements to ‘deriving’ (Ryan Scott)</a:t>
            </a:r>
          </a:p>
          <a:p>
            <a:r>
              <a:rPr lang="en-GB" dirty="0"/>
              <a:t>Unboxed sums (Omer Agacan)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1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8.2: RTS and 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Compact regions (Ryan Newton, Simon Marlow), ICFP’15</a:t>
            </a:r>
          </a:p>
          <a:p>
            <a:pPr lvl="0"/>
            <a:r>
              <a:rPr lang="en-GB" dirty="0"/>
              <a:t>NUMA support: +RTS --</a:t>
            </a:r>
            <a:r>
              <a:rPr lang="en-GB" dirty="0" err="1"/>
              <a:t>numa</a:t>
            </a:r>
            <a:r>
              <a:rPr lang="en-GB" dirty="0"/>
              <a:t> (Simon Marlow)</a:t>
            </a:r>
          </a:p>
          <a:p>
            <a:pPr lvl="1"/>
            <a:r>
              <a:rPr lang="en-GB" dirty="0"/>
              <a:t>pin threads and memory to NUMA nodes, worth 5-15% performance on large workloads</a:t>
            </a:r>
          </a:p>
          <a:p>
            <a:pPr lvl="0"/>
            <a:r>
              <a:rPr lang="en-GB" dirty="0" err="1"/>
              <a:t>hs_try_putmvar</a:t>
            </a:r>
            <a:r>
              <a:rPr lang="en-GB" dirty="0"/>
              <a:t>(): a fast </a:t>
            </a:r>
            <a:r>
              <a:rPr lang="en-GB" dirty="0" err="1"/>
              <a:t>putMVar</a:t>
            </a:r>
            <a:r>
              <a:rPr lang="en-GB" dirty="0"/>
              <a:t> from C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86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Hadrian: A Shake-based build system (Andrey Mokhov) </a:t>
            </a:r>
          </a:p>
          <a:p>
            <a:r>
              <a:rPr lang="en-GB" dirty="0"/>
              <a:t>Deterministic compilation (Bartosz Nitka)</a:t>
            </a:r>
          </a:p>
          <a:p>
            <a:endParaRPr lang="en-GB" dirty="0"/>
          </a:p>
          <a:p>
            <a:endParaRPr lang="en-GB" dirty="0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619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41427" y="1342945"/>
            <a:ext cx="7288173" cy="3268980"/>
          </a:xfrm>
          <a:prstGeom prst="round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And finally…..</a:t>
            </a:r>
          </a:p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9600" dirty="0">
                <a:solidFill>
                  <a:schemeClr val="bg1"/>
                </a:solidFill>
                <a:latin typeface="Comic Sans MS" pitchFamily="66" charset="0"/>
              </a:rPr>
              <a:t>BACKPACK!</a:t>
            </a:r>
          </a:p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(Edward Yang)</a:t>
            </a:r>
          </a:p>
        </p:txBody>
      </p:sp>
    </p:spTree>
    <p:extLst>
      <p:ext uri="{BB962C8B-B14F-4D97-AF65-F5344CB8AC3E}">
        <p14:creationId xmlns:p14="http://schemas.microsoft.com/office/powerpoint/2010/main" val="263481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GHC 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GHC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94" y="1280850"/>
            <a:ext cx="8007173" cy="3531870"/>
          </a:xfrm>
        </p:spPr>
        <p:txBody>
          <a:bodyPr>
            <a:noAutofit/>
          </a:bodyPr>
          <a:lstStyle/>
          <a:p>
            <a:r>
              <a:rPr lang="en-GB" dirty="0"/>
              <a:t>GHC is a large open-source project.  BSD license.</a:t>
            </a:r>
          </a:p>
          <a:p>
            <a:r>
              <a:rPr lang="en-GB" dirty="0"/>
              <a:t>GHC is flourishing</a:t>
            </a:r>
          </a:p>
          <a:p>
            <a:pPr lvl="1"/>
            <a:r>
              <a:rPr lang="en-GB" sz="2000" dirty="0"/>
              <a:t>hundreds of thousands of users</a:t>
            </a:r>
          </a:p>
          <a:p>
            <a:pPr lvl="1"/>
            <a:r>
              <a:rPr lang="en-GB" sz="2000" dirty="0"/>
              <a:t>lots of innovation</a:t>
            </a:r>
          </a:p>
          <a:p>
            <a:pPr lvl="1"/>
            <a:r>
              <a:rPr lang="en-GB" sz="2000" dirty="0"/>
              <a:t>hundreds of contributors</a:t>
            </a:r>
          </a:p>
          <a:p>
            <a:r>
              <a:rPr lang="en-GB" dirty="0"/>
              <a:t>GHC is more and more a community project, </a:t>
            </a:r>
            <a:br>
              <a:rPr lang="en-GB" dirty="0"/>
            </a:br>
            <a:r>
              <a:rPr lang="en-GB" dirty="0"/>
              <a:t>both in leadership and execution</a:t>
            </a:r>
          </a:p>
          <a:p>
            <a:r>
              <a:rPr lang="en-GB" dirty="0"/>
              <a:t>This is a good thing.   But it relies on people actually stepping up.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61487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Core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7262"/>
            <a:ext cx="8229600" cy="2155786"/>
          </a:xfrm>
        </p:spPr>
        <p:txBody>
          <a:bodyPr>
            <a:normAutofit/>
          </a:bodyPr>
          <a:lstStyle/>
          <a:p>
            <a:pPr marL="102870" indent="0">
              <a:buNone/>
            </a:pPr>
            <a:r>
              <a:rPr lang="en-GB" dirty="0"/>
              <a:t>Many </a:t>
            </a:r>
            <a:r>
              <a:rPr lang="en-GB" dirty="0" err="1"/>
              <a:t>many</a:t>
            </a:r>
            <a:r>
              <a:rPr lang="en-GB" dirty="0"/>
              <a:t> others contribute on a daily basis</a:t>
            </a:r>
          </a:p>
          <a:p>
            <a:pPr marL="560070" indent="-457200"/>
            <a:r>
              <a:rPr lang="en-GB" dirty="0"/>
              <a:t>40 people have commit permission</a:t>
            </a:r>
          </a:p>
          <a:p>
            <a:pPr marL="560070" indent="-457200"/>
            <a:r>
              <a:rPr lang="en-GB" dirty="0"/>
              <a:t>many more contribute patches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82772" y="562817"/>
            <a:ext cx="5540891" cy="612934"/>
          </a:xfrm>
          <a:prstGeom prst="round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Comic Sans MS" pitchFamily="66" charset="0"/>
              </a:rPr>
              <a:t>Major role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Comic Sans MS" pitchFamily="66" charset="0"/>
              </a:rPr>
              <a:t>Not so much </a:t>
            </a:r>
            <a:r>
              <a:rPr lang="en-GB" sz="1500" b="1" dirty="0">
                <a:solidFill>
                  <a:schemeClr val="bg1"/>
                </a:solidFill>
                <a:latin typeface="Comic Sans MS" pitchFamily="66" charset="0"/>
              </a:rPr>
              <a:t>doing</a:t>
            </a:r>
            <a:r>
              <a:rPr lang="en-GB" sz="1500" dirty="0">
                <a:solidFill>
                  <a:schemeClr val="bg1"/>
                </a:solidFill>
                <a:latin typeface="Comic Sans MS" pitchFamily="66" charset="0"/>
              </a:rPr>
              <a:t>, but </a:t>
            </a:r>
            <a:r>
              <a:rPr lang="en-GB" sz="1500" b="1" dirty="0">
                <a:solidFill>
                  <a:schemeClr val="bg1"/>
                </a:solidFill>
                <a:latin typeface="Comic Sans MS" pitchFamily="66" charset="0"/>
              </a:rPr>
              <a:t>enabling others to do</a:t>
            </a:r>
          </a:p>
        </p:txBody>
      </p:sp>
      <p:pic>
        <p:nvPicPr>
          <p:cNvPr id="1026" name="Picture 2" descr="Image result for ben gamar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726" y="1499428"/>
            <a:ext cx="1685537" cy="167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en gamar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2" b="15179"/>
          <a:stretch/>
        </p:blipFill>
        <p:spPr bwMode="auto">
          <a:xfrm>
            <a:off x="4729584" y="1499427"/>
            <a:ext cx="1586156" cy="169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20724" y="3363305"/>
            <a:ext cx="180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Ben Gamari</a:t>
            </a:r>
          </a:p>
          <a:p>
            <a:pPr algn="ctr"/>
            <a:r>
              <a:rPr lang="en-GB" dirty="0"/>
              <a:t>(Well Typed)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58381" y="3307541"/>
            <a:ext cx="180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Simon Marlow</a:t>
            </a:r>
          </a:p>
          <a:p>
            <a:pPr algn="ctr"/>
            <a:r>
              <a:rPr lang="en-GB" dirty="0"/>
              <a:t>(Facebook)</a:t>
            </a:r>
          </a:p>
        </p:txBody>
      </p:sp>
      <p:pic>
        <p:nvPicPr>
          <p:cNvPr id="1030" name="Picture 6" descr="Image result for simon peyton jo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7" y="1499427"/>
            <a:ext cx="1655849" cy="167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0767" y="3286937"/>
            <a:ext cx="2527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Simon PJ</a:t>
            </a:r>
            <a:br>
              <a:rPr lang="en-GB" dirty="0"/>
            </a:br>
            <a:r>
              <a:rPr lang="en-GB" dirty="0"/>
              <a:t>(Microsoft Research)</a:t>
            </a:r>
          </a:p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83067" y="3379645"/>
            <a:ext cx="180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Austin Seipp</a:t>
            </a:r>
          </a:p>
          <a:p>
            <a:pPr algn="ctr"/>
            <a:r>
              <a:rPr lang="en-GB" dirty="0"/>
              <a:t>(Well Typed)</a:t>
            </a:r>
          </a:p>
        </p:txBody>
      </p:sp>
      <p:pic>
        <p:nvPicPr>
          <p:cNvPr id="15" name="Picture 2" descr="Image result for austin seip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441" y="1499365"/>
            <a:ext cx="1304097" cy="169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262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GHC has a huge surface 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3542"/>
            <a:ext cx="4038600" cy="4027081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type system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optimisation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code generation for many platforms; LLVM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SIMD instructions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dynamic linking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Template Haskell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 err="1">
                <a:latin typeface="Comic Sans MS" panose="030F0702030302020204" pitchFamily="66" charset="0"/>
              </a:rPr>
              <a:t>GHCi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the GHC API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plugins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FFI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3542"/>
            <a:ext cx="4038600" cy="3625731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GHC-JS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concurrency, STM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cross-compilation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the build system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packages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garbage collection, </a:t>
            </a:r>
            <a:r>
              <a:rPr lang="en-GB" sz="2000" dirty="0" err="1">
                <a:latin typeface="Comic Sans MS" panose="030F0702030302020204" pitchFamily="66" charset="0"/>
              </a:rPr>
              <a:t>finalisers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run-time system, scheduling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profiling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performance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documentation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....and more...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1264" y="6027048"/>
            <a:ext cx="5488404" cy="561856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700" dirty="0">
                <a:solidFill>
                  <a:schemeClr val="bg1"/>
                </a:solidFill>
                <a:latin typeface="Comic Sans MS" pitchFamily="66" charset="0"/>
              </a:rPr>
              <a:t>Not just the core compiler</a:t>
            </a:r>
          </a:p>
        </p:txBody>
      </p:sp>
    </p:spTree>
    <p:extLst>
      <p:ext uri="{BB962C8B-B14F-4D97-AF65-F5344CB8AC3E}">
        <p14:creationId xmlns:p14="http://schemas.microsoft.com/office/powerpoint/2010/main" val="110743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GHC 8.0</a:t>
            </a:r>
            <a:br>
              <a:rPr lang="en-GB" dirty="0"/>
            </a:br>
            <a:r>
              <a:rPr lang="en-GB" dirty="0"/>
              <a:t>(May 2016)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672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And then there’s the Haskell 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Cabal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Stack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Key Haskell libraries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Haskell Platform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err="1">
                <a:latin typeface="Comic Sans MS" panose="030F0702030302020204" pitchFamily="66" charset="0"/>
              </a:rPr>
              <a:t>Hackage</a:t>
            </a:r>
            <a:endParaRPr lang="en-GB" dirty="0">
              <a:latin typeface="Comic Sans MS" panose="030F0702030302020204" pitchFamily="66" charset="0"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Docker integration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Cloud Haskell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Tutorials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40400" y="2689206"/>
            <a:ext cx="2973570" cy="561856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700" dirty="0">
                <a:solidFill>
                  <a:schemeClr val="bg1"/>
                </a:solidFill>
                <a:latin typeface="Comic Sans MS" pitchFamily="66" charset="0"/>
              </a:rPr>
              <a:t>Not just GHC</a:t>
            </a:r>
          </a:p>
        </p:txBody>
      </p:sp>
    </p:spTree>
    <p:extLst>
      <p:ext uri="{BB962C8B-B14F-4D97-AF65-F5344CB8AC3E}">
        <p14:creationId xmlns:p14="http://schemas.microsoft.com/office/powerpoint/2010/main" val="629827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that mean?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80415" y="1939869"/>
            <a:ext cx="5488404" cy="1838801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700" dirty="0">
                <a:solidFill>
                  <a:schemeClr val="bg1"/>
                </a:solidFill>
                <a:latin typeface="Comic Sans MS" pitchFamily="66" charset="0"/>
              </a:rPr>
              <a:t>GHC and</a:t>
            </a:r>
            <a:br>
              <a:rPr lang="en-GB" sz="27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700" dirty="0">
                <a:solidFill>
                  <a:schemeClr val="bg1"/>
                </a:solidFill>
                <a:latin typeface="Comic Sans MS" pitchFamily="66" charset="0"/>
              </a:rPr>
              <a:t>(especially) its ecosystem </a:t>
            </a:r>
            <a:br>
              <a:rPr lang="en-GB" sz="27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100" dirty="0">
                <a:solidFill>
                  <a:schemeClr val="bg1"/>
                </a:solidFill>
                <a:latin typeface="Comic Sans MS" pitchFamily="66" charset="0"/>
              </a:rPr>
              <a:t>(cabal, </a:t>
            </a:r>
            <a:r>
              <a:rPr lang="en-GB" sz="2100" dirty="0" err="1">
                <a:solidFill>
                  <a:schemeClr val="bg1"/>
                </a:solidFill>
                <a:latin typeface="Comic Sans MS" pitchFamily="66" charset="0"/>
              </a:rPr>
              <a:t>Hackage</a:t>
            </a:r>
            <a:r>
              <a:rPr lang="en-GB" sz="2100" dirty="0">
                <a:solidFill>
                  <a:schemeClr val="bg1"/>
                </a:solidFill>
                <a:latin typeface="Comic Sans MS" pitchFamily="66" charset="0"/>
              </a:rPr>
              <a:t>, Haskell Platform...) </a:t>
            </a:r>
            <a:br>
              <a:rPr lang="en-GB" sz="27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700" dirty="0">
                <a:solidFill>
                  <a:schemeClr val="bg1"/>
                </a:solidFill>
                <a:latin typeface="Comic Sans MS" pitchFamily="66" charset="0"/>
              </a:rPr>
              <a:t>badly need your help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4295" y="4945868"/>
            <a:ext cx="5729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How can I help?  Next talk</a:t>
            </a:r>
          </a:p>
        </p:txBody>
      </p:sp>
    </p:spTree>
    <p:extLst>
      <p:ext uri="{BB962C8B-B14F-4D97-AF65-F5344CB8AC3E}">
        <p14:creationId xmlns:p14="http://schemas.microsoft.com/office/powerpoint/2010/main" val="60643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23" y="1336559"/>
            <a:ext cx="8229600" cy="398721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2000" b="1" dirty="0">
                <a:solidFill>
                  <a:srgbClr val="FFC000"/>
                </a:solidFill>
              </a:rPr>
              <a:t>Performance of GHC itself </a:t>
            </a:r>
            <a:r>
              <a:rPr lang="en-GB" sz="2000" dirty="0"/>
              <a:t>(help badly needed; many tickets)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Unboxed data types.  Goal = fast code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Core with join points (c.f. our ICFP paper, HOPE paper)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Toward dependent types (</a:t>
            </a:r>
            <a:r>
              <a:rPr lang="en-GB" sz="2000" dirty="0" err="1"/>
              <a:t>TypeInType</a:t>
            </a:r>
            <a:r>
              <a:rPr lang="en-GB" sz="2000" dirty="0"/>
              <a:t>; Richard Eisenberg)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Better deriving and generic programming (Ryan Scott)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Build system (Hadrian; c.f. our Haskell Symposium paper)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Static Pointers and Cloud Haskell (</a:t>
            </a:r>
            <a:r>
              <a:rPr lang="en-GB" sz="2000" dirty="0" err="1"/>
              <a:t>Tweag</a:t>
            </a:r>
            <a:r>
              <a:rPr lang="en-GB" sz="2000" dirty="0"/>
              <a:t> IO)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Backpack package system (Edward Yang)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Template Haskell (many open tickets)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Strict Core?  (See “Types are calling conventions”)  Johan, Stephanie?</a:t>
            </a:r>
          </a:p>
          <a:p>
            <a:pPr>
              <a:spcBef>
                <a:spcPts val="600"/>
              </a:spcBef>
            </a:pP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581333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 you want </a:t>
            </a:r>
            <a:br>
              <a:rPr lang="en-GB" dirty="0"/>
            </a:br>
            <a:r>
              <a:rPr lang="en-GB" dirty="0"/>
              <a:t>to do / see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000" dirty="0"/>
              <a:t>GHC </a:t>
            </a:r>
            <a:r>
              <a:rPr lang="en-GB" sz="2000" dirty="0" err="1"/>
              <a:t>HeapView</a:t>
            </a:r>
            <a:r>
              <a:rPr lang="en-GB" sz="2000" dirty="0"/>
              <a:t> (Joachim B).  Fragile.  Make it part of GHC?   Erik will do this!</a:t>
            </a:r>
          </a:p>
          <a:p>
            <a:r>
              <a:rPr lang="en-GB" sz="2000" dirty="0"/>
              <a:t>Data kinds, expressed without ticks (Iavor)</a:t>
            </a:r>
          </a:p>
          <a:p>
            <a:pPr lvl="1"/>
            <a:r>
              <a:rPr lang="en-GB" sz="1600" dirty="0"/>
              <a:t>data T = </a:t>
            </a:r>
            <a:r>
              <a:rPr lang="en-GB" sz="1600" dirty="0" err="1"/>
              <a:t>MkT</a:t>
            </a:r>
            <a:r>
              <a:rPr lang="en-GB" sz="1600" dirty="0"/>
              <a:t> Type</a:t>
            </a:r>
          </a:p>
          <a:p>
            <a:r>
              <a:rPr lang="en-GB" sz="2000" dirty="0"/>
              <a:t>Absence of specialisation =&gt; bad perf. Want to see what is being specialised and what isn’t.   SPECIALISE doesn’t always work.  (Eric Crockett)</a:t>
            </a:r>
          </a:p>
          <a:p>
            <a:r>
              <a:rPr lang="en-GB" sz="2000" dirty="0"/>
              <a:t>Count errors: how many errors (Rob Rix).</a:t>
            </a:r>
          </a:p>
          <a:p>
            <a:r>
              <a:rPr lang="en-GB" sz="2000" dirty="0"/>
              <a:t>Better reification facilities in TH.   Want to get the code for a function.</a:t>
            </a:r>
          </a:p>
          <a:p>
            <a:r>
              <a:rPr lang="en-GB" sz="2000" dirty="0"/>
              <a:t>TH: list all declarations in scope.   List the exported entities of the current module</a:t>
            </a:r>
          </a:p>
          <a:p>
            <a:r>
              <a:rPr lang="en-GB" sz="2000" dirty="0"/>
              <a:t>Dump Core in a machine-readable output with a good, separate browser to look at it.  (Hermit has a good pretty printer)</a:t>
            </a:r>
          </a:p>
          <a:p>
            <a:r>
              <a:rPr lang="en-GB" sz="2000" dirty="0"/>
              <a:t>Michael Adams: a new macro/extension system better than Racket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57489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 you want </a:t>
            </a:r>
            <a:br>
              <a:rPr lang="en-GB" dirty="0"/>
            </a:br>
            <a:r>
              <a:rPr lang="en-GB" dirty="0"/>
              <a:t>to do / see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Pretty error messages.  There is a ticket.  Steal idea from Idris.   (Bartosz)</a:t>
            </a:r>
          </a:p>
          <a:p>
            <a:r>
              <a:rPr lang="en-GB" sz="2000" dirty="0"/>
              <a:t>Error messages with numbers, and explanations.  Easy to search for.</a:t>
            </a:r>
          </a:p>
          <a:p>
            <a:r>
              <a:rPr lang="en-GB" sz="2000" dirty="0" err="1"/>
              <a:t>GHCi</a:t>
            </a:r>
            <a:r>
              <a:rPr lang="en-GB" sz="2000" dirty="0"/>
              <a:t> should display Haddock info, plus browser link.</a:t>
            </a:r>
          </a:p>
          <a:p>
            <a:r>
              <a:rPr lang="en-GB" sz="2000" dirty="0"/>
              <a:t>GHC on Ubuntu on Windows</a:t>
            </a:r>
          </a:p>
          <a:p>
            <a:r>
              <a:rPr lang="en-GB" sz="2000" dirty="0"/>
              <a:t>Mark class instances as deprecated (Eric S), local style police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3584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Choose a </a:t>
            </a:r>
            <a:r>
              <a:rPr lang="en-GB" dirty="0" err="1"/>
              <a:t>Trac</a:t>
            </a:r>
            <a:r>
              <a:rPr lang="en-GB" dirty="0"/>
              <a:t> ticket, dig into it, submit a patch</a:t>
            </a:r>
          </a:p>
          <a:p>
            <a:r>
              <a:rPr lang="en-GB" dirty="0"/>
              <a:t>Start with something around the edge, not a core piece</a:t>
            </a:r>
          </a:p>
          <a:p>
            <a:pPr lvl="1"/>
            <a:r>
              <a:rPr lang="en-GB" dirty="0"/>
              <a:t>More freedom of action</a:t>
            </a:r>
          </a:p>
          <a:p>
            <a:pPr lvl="1"/>
            <a:r>
              <a:rPr lang="en-GB" dirty="0"/>
              <a:t>Badly needed</a:t>
            </a:r>
          </a:p>
          <a:p>
            <a:r>
              <a:rPr lang="en-GB" dirty="0"/>
              <a:t>Workflow advice on the wiki</a:t>
            </a:r>
          </a:p>
          <a:p>
            <a:r>
              <a:rPr lang="en-GB" dirty="0"/>
              <a:t>Always talk about what you are doing!  </a:t>
            </a:r>
          </a:p>
          <a:p>
            <a:pPr lvl="1"/>
            <a:r>
              <a:rPr lang="en-GB" dirty="0"/>
              <a:t>Get guidance, advice, mid-course corrections</a:t>
            </a:r>
          </a:p>
          <a:p>
            <a:pPr lvl="1"/>
            <a:r>
              <a:rPr lang="en-GB" dirty="0"/>
              <a:t>If you work for months silently, and then send a mega-patch, you may feel disappointed.</a:t>
            </a:r>
          </a:p>
          <a:p>
            <a:r>
              <a:rPr lang="en-GB" dirty="0"/>
              <a:t>Best of all: form a team, and take responsibility for an area (e.g. LLVM, or arrays, or performance improvement)</a:t>
            </a:r>
          </a:p>
          <a:p>
            <a:pPr marL="10287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8511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on GHC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Git repository: git://git.haskell.org/ghc.git</a:t>
            </a:r>
          </a:p>
          <a:p>
            <a:r>
              <a:rPr lang="en-GB" dirty="0"/>
              <a:t>Developer mailing list is crucial: </a:t>
            </a:r>
            <a:r>
              <a:rPr lang="en-GB" dirty="0">
                <a:hlinkClick r:id="rId2"/>
              </a:rPr>
              <a:t>ghc-devs@haskell.org</a:t>
            </a:r>
            <a:endParaRPr lang="en-GB" dirty="0"/>
          </a:p>
          <a:p>
            <a:r>
              <a:rPr lang="en-GB" dirty="0"/>
              <a:t>Developer wiki: </a:t>
            </a:r>
            <a:r>
              <a:rPr lang="en-GB" dirty="0">
                <a:hlinkClick r:id="rId3"/>
              </a:rPr>
              <a:t>https://ghc.haskell.org/trac/ghc</a:t>
            </a:r>
            <a:endParaRPr lang="en-GB" dirty="0"/>
          </a:p>
          <a:p>
            <a:pPr lvl="1"/>
            <a:r>
              <a:rPr lang="en-GB" dirty="0"/>
              <a:t>Lots of guidance and documentation</a:t>
            </a:r>
          </a:p>
          <a:p>
            <a:r>
              <a:rPr lang="en-GB" dirty="0"/>
              <a:t>Phabricator for code review and testing:</a:t>
            </a:r>
            <a:br>
              <a:rPr lang="en-GB" dirty="0"/>
            </a:br>
            <a:r>
              <a:rPr lang="en-GB" dirty="0">
                <a:hlinkClick r:id="rId4"/>
              </a:rPr>
              <a:t>https://phabricator.haskell.org/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03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GHC 8.0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1988" cy="470916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GADT-aware pattern-match overlap/exhaustiveness warnings (George Karachalias)</a:t>
            </a:r>
          </a:p>
          <a:p>
            <a:r>
              <a:rPr lang="en-GB" dirty="0"/>
              <a:t>Injective type families (Jan Stolarek; see our HS paper)</a:t>
            </a:r>
          </a:p>
          <a:p>
            <a:r>
              <a:rPr lang="en-GB" dirty="0"/>
              <a:t>Applicative do-notation (Simon Marlow)</a:t>
            </a:r>
          </a:p>
          <a:p>
            <a:r>
              <a:rPr lang="en-GB" dirty="0"/>
              <a:t>Implicit-parameter support for call stacks (Eric Seidel et al)</a:t>
            </a:r>
          </a:p>
          <a:p>
            <a:r>
              <a:rPr lang="en-GB" dirty="0"/>
              <a:t>Strict Haskell; -</a:t>
            </a:r>
            <a:r>
              <a:rPr lang="en-GB" dirty="0" err="1"/>
              <a:t>XStrict</a:t>
            </a:r>
            <a:r>
              <a:rPr lang="en-GB" dirty="0"/>
              <a:t>, -</a:t>
            </a:r>
            <a:r>
              <a:rPr lang="en-GB" dirty="0" err="1"/>
              <a:t>XStrictData</a:t>
            </a:r>
            <a:r>
              <a:rPr lang="en-GB" dirty="0"/>
              <a:t> (Johan </a:t>
            </a:r>
            <a:r>
              <a:rPr lang="en-GB" dirty="0" err="1"/>
              <a:t>Tibbell</a:t>
            </a:r>
            <a:r>
              <a:rPr lang="en-GB" dirty="0"/>
              <a:t> and Adam Sandberg Eriksson)</a:t>
            </a:r>
          </a:p>
          <a:p>
            <a:r>
              <a:rPr lang="en-GB" dirty="0"/>
              <a:t>Duplicate record fields (Adam Gundry)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47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GHC 8.0: recursive </a:t>
            </a:r>
            <a:r>
              <a:rPr lang="en-GB" dirty="0" err="1"/>
              <a:t>superclasses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-</a:t>
            </a:r>
            <a:r>
              <a:rPr lang="en-GB" dirty="0" err="1"/>
              <a:t>XUndecidableSuperClasses</a:t>
            </a:r>
            <a:r>
              <a:rPr lang="en-GB" dirty="0"/>
              <a:t> (SLPJ, Edward Kmett)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575" y="2675168"/>
            <a:ext cx="779684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family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:: *</a:t>
            </a:r>
          </a:p>
          <a:p>
            <a:pPr lvl="0"/>
            <a:endParaRPr lang="en-GB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(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 ~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</a:t>
            </a:r>
          </a:p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Fractional (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a),</a:t>
            </a:r>
          </a:p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IntegralDomain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a))</a:t>
            </a:r>
          </a:p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IntegralDomain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3390" y="4702692"/>
            <a:ext cx="5127039" cy="1323439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IngegralDomain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---&gt;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IntegralDomain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---&gt;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IntegralDomain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IntegralDomain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Frac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and we reach a fixed point</a:t>
            </a:r>
          </a:p>
        </p:txBody>
      </p:sp>
    </p:spTree>
    <p:extLst>
      <p:ext uri="{BB962C8B-B14F-4D97-AF65-F5344CB8AC3E}">
        <p14:creationId xmlns:p14="http://schemas.microsoft.com/office/powerpoint/2010/main" val="76333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42" y="1292140"/>
            <a:ext cx="8229600" cy="4709160"/>
          </a:xfrm>
        </p:spPr>
        <p:txBody>
          <a:bodyPr/>
          <a:lstStyle/>
          <a:p>
            <a:r>
              <a:rPr lang="en-GB" dirty="0"/>
              <a:t>User-defined type errors (Iavor)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585" y="2004009"/>
            <a:ext cx="7796849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</a:p>
          <a:p>
            <a:pPr lvl="0"/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Text "Cannot 'Show' functions." </a:t>
            </a:r>
          </a:p>
          <a:p>
            <a:pPr lvl="0"/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:$$: </a:t>
            </a:r>
          </a:p>
          <a:p>
            <a:pPr lvl="0"/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Text "Perhaps there is a missing argument?") </a:t>
            </a:r>
          </a:p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=&gt; Show (a -&gt; b) where</a:t>
            </a:r>
          </a:p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showsPrec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error "unreachable" </a:t>
            </a:r>
          </a:p>
          <a:p>
            <a:pPr lvl="0"/>
            <a:endParaRPr lang="en-GB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 = print not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706" y="4477317"/>
            <a:ext cx="8740588" cy="1077218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Test.hs:12:8: error:</a:t>
            </a:r>
          </a:p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• Cannot 'Show' functions. Perhaps there is a missing argument?</a:t>
            </a:r>
          </a:p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• In the expression: print not</a:t>
            </a:r>
          </a:p>
          <a:p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 an equation for ‘main’: main = print not </a:t>
            </a:r>
          </a:p>
        </p:txBody>
      </p:sp>
    </p:spTree>
    <p:extLst>
      <p:ext uri="{BB962C8B-B14F-4D97-AF65-F5344CB8AC3E}">
        <p14:creationId xmlns:p14="http://schemas.microsoft.com/office/powerpoint/2010/main" val="7608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8.0: pattern synonyms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54" y="1267691"/>
            <a:ext cx="8229600" cy="4709160"/>
          </a:xfrm>
        </p:spPr>
        <p:txBody>
          <a:bodyPr/>
          <a:lstStyle/>
          <a:p>
            <a:r>
              <a:rPr lang="en-GB" dirty="0"/>
              <a:t>Pattern synonyms (Matthew Pickering, Gergo </a:t>
            </a:r>
            <a:r>
              <a:rPr lang="en-GB" dirty="0" err="1"/>
              <a:t>Erdi</a:t>
            </a:r>
            <a:r>
              <a:rPr lang="en-GB" dirty="0"/>
              <a:t>, Richard Eisenberg)</a:t>
            </a:r>
          </a:p>
          <a:p>
            <a:pPr lvl="1"/>
            <a:r>
              <a:rPr lang="en-GB" dirty="0"/>
              <a:t>Much more solid story (see paper HS’16)</a:t>
            </a:r>
          </a:p>
          <a:p>
            <a:pPr lvl="1"/>
            <a:r>
              <a:rPr lang="en-GB" dirty="0"/>
              <a:t>Record syntax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Bundled export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43227" y="3141801"/>
            <a:ext cx="6562165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pattern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P{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x,y,z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([y, True, x], z)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([Bool],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(P {y=True, z=z}) = z+1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3227" y="5445733"/>
            <a:ext cx="6562165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module M(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T( A, B, P )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data T = A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B T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pattern P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T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pattern P x y = B (A x) (A y)</a:t>
            </a:r>
          </a:p>
        </p:txBody>
      </p:sp>
    </p:spTree>
    <p:extLst>
      <p:ext uri="{BB962C8B-B14F-4D97-AF65-F5344CB8AC3E}">
        <p14:creationId xmlns:p14="http://schemas.microsoft.com/office/powerpoint/2010/main" val="361871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GHC 8.0: visible type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Visible type application (Richard Eisenberg, Stephanie Weirich)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Paper: ESOP’16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2657" y="2858913"/>
            <a:ext cx="6562165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map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b. (a-&gt;b) -&gt; [a] -&gt; [b]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 = map even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foo2 = map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@Bool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even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foo3 = map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even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8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8.0: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Various scheduler improvements (Simon Marlow)</a:t>
            </a:r>
          </a:p>
          <a:p>
            <a:pPr lvl="1"/>
            <a:r>
              <a:rPr lang="en-GB" dirty="0"/>
              <a:t>+RTS -</a:t>
            </a:r>
            <a:r>
              <a:rPr lang="en-GB" dirty="0" err="1"/>
              <a:t>qn</a:t>
            </a:r>
            <a:r>
              <a:rPr lang="en-GB" dirty="0"/>
              <a:t>: Use fewer GC threads than </a:t>
            </a:r>
            <a:r>
              <a:rPr lang="en-GB" dirty="0" err="1"/>
              <a:t>mutator</a:t>
            </a:r>
            <a:r>
              <a:rPr lang="en-GB" dirty="0"/>
              <a:t> threads, has worked well for exploiting </a:t>
            </a:r>
            <a:r>
              <a:rPr lang="en-GB" dirty="0" err="1"/>
              <a:t>hyperthreads</a:t>
            </a:r>
            <a:endParaRPr lang="en-GB" dirty="0"/>
          </a:p>
          <a:p>
            <a:pPr lvl="1"/>
            <a:r>
              <a:rPr lang="en-GB" dirty="0" err="1"/>
              <a:t>rts_setInCallCapability</a:t>
            </a:r>
            <a:r>
              <a:rPr lang="en-GB" dirty="0"/>
              <a:t>()</a:t>
            </a:r>
          </a:p>
          <a:p>
            <a:pPr lvl="1"/>
            <a:r>
              <a:rPr lang="en-GB" dirty="0"/>
              <a:t>better load-balancing</a:t>
            </a:r>
          </a:p>
          <a:p>
            <a:r>
              <a:rPr lang="en-GB" dirty="0"/>
              <a:t>At Facebook Simon got ~15% better throughput with these changes</a:t>
            </a:r>
          </a:p>
          <a:p>
            <a:pPr lvl="0"/>
            <a:r>
              <a:rPr lang="en-GB" dirty="0"/>
              <a:t>+RTS -n&lt;size&gt;: "nursery chunks", divide the nursery memory dynamically between Capabilities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61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8.0: the big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TypeInType</a:t>
            </a:r>
            <a:r>
              <a:rPr lang="en-GB" dirty="0"/>
              <a:t> (Richard Eisenberg)</a:t>
            </a:r>
          </a:p>
          <a:p>
            <a:pPr lvl="1"/>
            <a:r>
              <a:rPr lang="en-GB" dirty="0"/>
              <a:t>Kinds and types become the same thing</a:t>
            </a:r>
          </a:p>
          <a:p>
            <a:pPr lvl="1"/>
            <a:r>
              <a:rPr lang="en-GB" dirty="0"/>
              <a:t>* :: *</a:t>
            </a:r>
          </a:p>
          <a:p>
            <a:pPr lvl="1"/>
            <a:r>
              <a:rPr lang="en-GB" dirty="0"/>
              <a:t>Also spelled:   Type :: Type</a:t>
            </a:r>
          </a:p>
          <a:p>
            <a:pPr lvl="1"/>
            <a:r>
              <a:rPr lang="en-GB" dirty="0"/>
              <a:t>All data types are promotable, including GADTs</a:t>
            </a:r>
          </a:p>
          <a:p>
            <a:pPr lvl="1"/>
            <a:r>
              <a:rPr lang="en-GB" dirty="0"/>
              <a:t>GADTs can bind kind equalities as well as type equalities</a:t>
            </a:r>
          </a:p>
          <a:p>
            <a:pPr lvl="1"/>
            <a:endParaRPr lang="en-GB" dirty="0"/>
          </a:p>
          <a:p>
            <a:r>
              <a:rPr lang="en-GB" dirty="0"/>
              <a:t>See Richard’s blog https://typesandkinds.wordpress.com/</a:t>
            </a:r>
          </a:p>
        </p:txBody>
      </p:sp>
    </p:spTree>
    <p:extLst>
      <p:ext uri="{BB962C8B-B14F-4D97-AF65-F5344CB8AC3E}">
        <p14:creationId xmlns:p14="http://schemas.microsoft.com/office/powerpoint/2010/main" val="2116371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 w="9525"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49679</TotalTime>
  <Words>1253</Words>
  <Application>Microsoft Office PowerPoint</Application>
  <PresentationFormat>On-screen Show (4:3)</PresentationFormat>
  <Paragraphs>218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Book Antiqua</vt:lpstr>
      <vt:lpstr>Calibri</vt:lpstr>
      <vt:lpstr>Comic Sans MS</vt:lpstr>
      <vt:lpstr>Courier New</vt:lpstr>
      <vt:lpstr>Lucida Sans</vt:lpstr>
      <vt:lpstr>Wingdings</vt:lpstr>
      <vt:lpstr>Wingdings 2</vt:lpstr>
      <vt:lpstr>Wingdings 3</vt:lpstr>
      <vt:lpstr>Apex</vt:lpstr>
      <vt:lpstr>The state of GHC</vt:lpstr>
      <vt:lpstr>GHC 8.0 (May 2016)</vt:lpstr>
      <vt:lpstr>GHC 8.0</vt:lpstr>
      <vt:lpstr>GHC 8.0: recursive superclasses</vt:lpstr>
      <vt:lpstr>GHC 8.0</vt:lpstr>
      <vt:lpstr>GHC 8.0: pattern synonyms</vt:lpstr>
      <vt:lpstr>GHC 8.0: visible type application</vt:lpstr>
      <vt:lpstr>GHC 8.0: scheduler</vt:lpstr>
      <vt:lpstr>GHC 8.0: the big one</vt:lpstr>
      <vt:lpstr>GHC 8.2 (early 2017)</vt:lpstr>
      <vt:lpstr>GHC 8.2</vt:lpstr>
      <vt:lpstr>GHC 8.2</vt:lpstr>
      <vt:lpstr>GHC 8.2: RTS and concurrency</vt:lpstr>
      <vt:lpstr>GHC 8.2</vt:lpstr>
      <vt:lpstr>PowerPoint Presentation</vt:lpstr>
      <vt:lpstr>The GHC community</vt:lpstr>
      <vt:lpstr>The GHC community</vt:lpstr>
      <vt:lpstr>Core team</vt:lpstr>
      <vt:lpstr>GHC has a huge surface area</vt:lpstr>
      <vt:lpstr>And then there’s the Haskell ecosystem</vt:lpstr>
      <vt:lpstr>What does that mean?</vt:lpstr>
      <vt:lpstr>Active areas</vt:lpstr>
      <vt:lpstr>What do you want  to do / see done?</vt:lpstr>
      <vt:lpstr>What do you want  to do / see done?</vt:lpstr>
      <vt:lpstr>Getting involved</vt:lpstr>
      <vt:lpstr>Working on GHC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</dc:title>
  <dc:creator>Simon Peyton Jones</dc:creator>
  <cp:lastModifiedBy>Simon Peyton Jones</cp:lastModifiedBy>
  <cp:revision>1518</cp:revision>
  <dcterms:created xsi:type="dcterms:W3CDTF">2007-06-26T16:41:16Z</dcterms:created>
  <dcterms:modified xsi:type="dcterms:W3CDTF">2016-09-26T16:28:21Z</dcterms:modified>
</cp:coreProperties>
</file>